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353" r:id="rId4"/>
    <p:sldId id="699" r:id="rId5"/>
    <p:sldId id="700" r:id="rId6"/>
    <p:sldId id="702" r:id="rId7"/>
    <p:sldId id="703" r:id="rId8"/>
    <p:sldId id="610" r:id="rId9"/>
    <p:sldId id="671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25" r:id="rId18"/>
    <p:sldId id="711" r:id="rId19"/>
    <p:sldId id="713" r:id="rId20"/>
    <p:sldId id="714" r:id="rId21"/>
    <p:sldId id="715" r:id="rId22"/>
    <p:sldId id="680" r:id="rId23"/>
    <p:sldId id="698" r:id="rId24"/>
    <p:sldId id="716" r:id="rId25"/>
    <p:sldId id="717" r:id="rId26"/>
    <p:sldId id="721" r:id="rId27"/>
    <p:sldId id="722" r:id="rId28"/>
    <p:sldId id="720" r:id="rId29"/>
    <p:sldId id="724" r:id="rId30"/>
    <p:sldId id="718" r:id="rId31"/>
    <p:sldId id="719" r:id="rId32"/>
    <p:sldId id="633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Софтуер" id="{66DCFE1F-60FD-44F2-BE82-706DDBC14898}">
          <p14:sldIdLst>
            <p14:sldId id="353"/>
            <p14:sldId id="699"/>
            <p14:sldId id="700"/>
            <p14:sldId id="702"/>
            <p14:sldId id="703"/>
          </p14:sldIdLst>
        </p14:section>
        <p14:section name="Приложен софтуер" id="{EB44CA50-B176-0C4C-B0D0-5459023C7783}">
          <p14:sldIdLst>
            <p14:sldId id="610"/>
            <p14:sldId id="671"/>
            <p14:sldId id="704"/>
            <p14:sldId id="705"/>
            <p14:sldId id="706"/>
            <p14:sldId id="707"/>
            <p14:sldId id="708"/>
            <p14:sldId id="709"/>
            <p14:sldId id="710"/>
            <p14:sldId id="725"/>
            <p14:sldId id="711"/>
            <p14:sldId id="713"/>
            <p14:sldId id="714"/>
            <p14:sldId id="715"/>
          </p14:sldIdLst>
        </p14:section>
        <p14:section name="Пример&#10;" id="{84AE8ACC-8579-5941-B81E-E0775AEB5B07}">
          <p14:sldIdLst>
            <p14:sldId id="680"/>
            <p14:sldId id="698"/>
            <p14:sldId id="716"/>
            <p14:sldId id="717"/>
            <p14:sldId id="721"/>
            <p14:sldId id="722"/>
            <p14:sldId id="720"/>
            <p14:sldId id="724"/>
            <p14:sldId id="718"/>
            <p14:sldId id="719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64" autoAdjust="0"/>
    <p:restoredTop sz="95188" autoAdjust="0"/>
  </p:normalViewPr>
  <p:slideViewPr>
    <p:cSldViewPr showGuides="1">
      <p:cViewPr varScale="1">
        <p:scale>
          <a:sx n="108" d="100"/>
          <a:sy n="108" d="100"/>
        </p:scale>
        <p:origin x="224" y="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4.09.25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4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73626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7589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zoom.us/download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4400" dirty="0"/>
              <a:t>Основи, видове и практическо приложение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Приложен софтуер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6137"/>
            <a:ext cx="1897168" cy="849053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EC131E-B196-5860-8337-5A3BF3572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Офис приложения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създаване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обработка</a:t>
            </a:r>
            <a:r>
              <a:rPr lang="bg-BG" dirty="0"/>
              <a:t> на </a:t>
            </a:r>
            <a:r>
              <a:rPr lang="bg-BG" b="1" dirty="0"/>
              <a:t>документи</a:t>
            </a:r>
            <a:r>
              <a:rPr lang="bg-BG" dirty="0"/>
              <a:t>, </a:t>
            </a:r>
            <a:r>
              <a:rPr lang="bg-BG" b="1" dirty="0"/>
              <a:t>таблици</a:t>
            </a:r>
            <a:r>
              <a:rPr lang="bg-BG" dirty="0"/>
              <a:t> и </a:t>
            </a:r>
            <a:r>
              <a:rPr lang="bg-BG" b="1" dirty="0"/>
              <a:t>презентации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Microsoft Office</a:t>
            </a:r>
          </a:p>
          <a:p>
            <a:pPr lvl="2"/>
            <a:r>
              <a:rPr lang="en-US" dirty="0"/>
              <a:t>Google Docs</a:t>
            </a:r>
          </a:p>
          <a:p>
            <a:pPr lvl="2"/>
            <a:r>
              <a:rPr lang="en-US" dirty="0"/>
              <a:t>LibreOffice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4F25-2404-4ABE-CECC-C1DD0068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2" y="3179969"/>
            <a:ext cx="2769031" cy="276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B574-A15D-9FD9-5BE1-C386C382B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0" y="3510053"/>
            <a:ext cx="1474902" cy="2040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ACF07-E11B-D3B9-FC8A-482CD2BC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46" y="3510053"/>
            <a:ext cx="2701511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</a:p>
          <a:p>
            <a:pPr lvl="1"/>
            <a:r>
              <a:rPr lang="bg-BG" dirty="0"/>
              <a:t>Позволяват </a:t>
            </a:r>
            <a:r>
              <a:rPr lang="bg-BG" b="1" dirty="0">
                <a:solidFill>
                  <a:schemeClr val="bg1"/>
                </a:solidFill>
              </a:rPr>
              <a:t>редактиране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и </a:t>
            </a:r>
            <a:r>
              <a:rPr lang="bg-BG" b="1" dirty="0"/>
              <a:t>дизайн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Adobe Photoshop</a:t>
            </a:r>
          </a:p>
          <a:p>
            <a:pPr lvl="2"/>
            <a:r>
              <a:rPr lang="en-US" dirty="0"/>
              <a:t>GIMP</a:t>
            </a:r>
          </a:p>
          <a:p>
            <a:pPr lvl="2"/>
            <a:r>
              <a:rPr lang="en-US" dirty="0"/>
              <a:t>CorelDRAW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BC424-B58A-CCBB-AA3F-B819A25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21" y="3830056"/>
            <a:ext cx="1879225" cy="18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0100F-3BD0-1589-BB4F-0BECF780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2" y="3504707"/>
            <a:ext cx="2674643" cy="267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179B6-68C1-EB5A-731D-E7A4FD91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1" y="3687251"/>
            <a:ext cx="2158441" cy="23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Уеб браузъри</a:t>
            </a:r>
          </a:p>
          <a:p>
            <a:pPr lvl="1"/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достъп до интернет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Google Chrome</a:t>
            </a:r>
          </a:p>
          <a:p>
            <a:pPr lvl="2"/>
            <a:r>
              <a:rPr lang="en-US" dirty="0"/>
              <a:t>Mozilla Firefox</a:t>
            </a:r>
          </a:p>
          <a:p>
            <a:pPr lvl="2"/>
            <a:r>
              <a:rPr lang="en-US" dirty="0"/>
              <a:t>Microsoft Edge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1148D-07E0-C903-DAFC-2DCDE3B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14000"/>
            <a:ext cx="2196970" cy="219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0D685-EB5B-AF90-B939-7B5CD3995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0" y="3114000"/>
            <a:ext cx="2114165" cy="219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B5BE-35E6-9141-EA1A-1B84529D3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15" y="3114000"/>
            <a:ext cx="2196970" cy="21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Медийни плеъри</a:t>
            </a:r>
          </a:p>
          <a:p>
            <a:pPr lvl="1"/>
            <a:r>
              <a:rPr lang="bg-BG" dirty="0"/>
              <a:t>Софтуер за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аудио</a:t>
            </a:r>
            <a:r>
              <a:rPr lang="bg-BG" dirty="0"/>
              <a:t> и </a:t>
            </a:r>
            <a:r>
              <a:rPr lang="bg-BG" b="1" dirty="0"/>
              <a:t>видео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/>
              <a:t>VLC Media Player</a:t>
            </a:r>
            <a:endParaRPr lang="en-US" dirty="0"/>
          </a:p>
          <a:p>
            <a:pPr lvl="2"/>
            <a:r>
              <a:rPr lang="en-US" dirty="0"/>
              <a:t>Windows Media Player</a:t>
            </a:r>
          </a:p>
          <a:p>
            <a:pPr lvl="2"/>
            <a:r>
              <a:rPr lang="en-US" dirty="0"/>
              <a:t>iTunes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032D3-103C-6C0D-DA27-AA72352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92" y="3960508"/>
            <a:ext cx="1932843" cy="19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9764-2235-6549-5628-3CB8C44A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5" y="3960508"/>
            <a:ext cx="1932844" cy="19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C83F-5A7F-66F5-69BB-1C17B12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8" y="3770076"/>
            <a:ext cx="2111424" cy="21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Системи за управление на бази данни </a:t>
            </a:r>
            <a:r>
              <a:rPr lang="en-US" b="1" dirty="0"/>
              <a:t>(</a:t>
            </a:r>
            <a:r>
              <a:rPr lang="bg-BG" b="1" dirty="0"/>
              <a:t>СУБД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съхранение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управление</a:t>
            </a:r>
            <a:r>
              <a:rPr lang="bg-BG" dirty="0"/>
              <a:t> на </a:t>
            </a:r>
            <a:r>
              <a:rPr lang="bg-BG" b="1" dirty="0"/>
              <a:t>данни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</a:t>
            </a:r>
          </a:p>
          <a:p>
            <a:pPr lvl="2"/>
            <a:r>
              <a:rPr lang="en-US" dirty="0"/>
              <a:t>Microsoft SQL Server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D47F0-B646-E96F-8AD6-611784F8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06" y="3429000"/>
            <a:ext cx="2724000" cy="27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1CF52-E660-6196-DB75-2CD08A9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61" y="3996875"/>
            <a:ext cx="1895553" cy="189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6FD1C8-9DB8-F3A7-B164-C1C2A89D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9469" y="3654000"/>
            <a:ext cx="2859000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Игри и развлекателен софтуер</a:t>
            </a:r>
          </a:p>
          <a:p>
            <a:pPr lvl="1"/>
            <a:r>
              <a:rPr lang="bg-BG" dirty="0"/>
              <a:t>Програми за </a:t>
            </a:r>
            <a:r>
              <a:rPr lang="bg-BG" b="1" dirty="0">
                <a:solidFill>
                  <a:schemeClr val="bg1"/>
                </a:solidFill>
              </a:rPr>
              <a:t>гейминг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забавление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Steam</a:t>
            </a:r>
          </a:p>
          <a:p>
            <a:pPr lvl="2"/>
            <a:r>
              <a:rPr lang="en-US" dirty="0"/>
              <a:t>Epic Games Launcher</a:t>
            </a:r>
          </a:p>
          <a:p>
            <a:pPr lvl="2"/>
            <a:r>
              <a:rPr lang="en-US" dirty="0"/>
              <a:t>Minecraft Launcher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(6)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0DF7-BCE2-6A39-24F6-CE07855B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6000" y="3654000"/>
            <a:ext cx="2007875" cy="200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62B1C-BB6B-656E-D86D-AA8C52DD7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654000"/>
            <a:ext cx="1821967" cy="21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D6B26-82B7-A204-A514-BA25735E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3654000"/>
            <a:ext cx="21150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</a:p>
          <a:p>
            <a:pPr lvl="1"/>
            <a:r>
              <a:rPr lang="bg-BG" dirty="0"/>
              <a:t>Повечето </a:t>
            </a:r>
            <a:r>
              <a:rPr lang="bg-BG" b="1" dirty="0"/>
              <a:t>приложения</a:t>
            </a:r>
            <a:r>
              <a:rPr lang="bg-BG" dirty="0"/>
              <a:t> използват </a:t>
            </a:r>
            <a:r>
              <a:rPr lang="bg-BG" b="1" dirty="0">
                <a:solidFill>
                  <a:schemeClr val="bg1"/>
                </a:solidFill>
              </a:rPr>
              <a:t>интуитивен графичен интерфейс</a:t>
            </a:r>
            <a:r>
              <a:rPr lang="bg-BG" b="1" dirty="0"/>
              <a:t> </a:t>
            </a:r>
            <a:r>
              <a:rPr lang="en-US" b="1" dirty="0"/>
              <a:t>(GUI)</a:t>
            </a:r>
            <a:r>
              <a:rPr lang="bg-BG" dirty="0"/>
              <a:t> </a:t>
            </a:r>
          </a:p>
          <a:p>
            <a:pPr lvl="1"/>
            <a:r>
              <a:rPr lang="bg-BG" dirty="0"/>
              <a:t>Но някои разчитат на </a:t>
            </a:r>
            <a:r>
              <a:rPr lang="bg-BG" b="1" dirty="0">
                <a:solidFill>
                  <a:schemeClr val="bg1"/>
                </a:solidFill>
              </a:rPr>
              <a:t>команден ред </a:t>
            </a:r>
            <a:r>
              <a:rPr lang="en-US" b="1" dirty="0"/>
              <a:t>(CLI)</a:t>
            </a:r>
            <a:endParaRPr lang="bg-BG" b="1" dirty="0"/>
          </a:p>
          <a:p>
            <a:pPr lvl="1"/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(1)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D010D-C1DB-7450-DE23-4C2097CF0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05" y="3668032"/>
            <a:ext cx="5395070" cy="29651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BE72F-FF56-952D-DDE7-F91F4720A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65" y="3703893"/>
            <a:ext cx="4551038" cy="2951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08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Съвместимост</a:t>
            </a:r>
          </a:p>
          <a:p>
            <a:pPr lvl="1"/>
            <a:r>
              <a:rPr lang="bg-BG" dirty="0"/>
              <a:t>Програмите трябва да са </a:t>
            </a:r>
            <a:r>
              <a:rPr lang="bg-BG" b="1" dirty="0"/>
              <a:t>съвместими</a:t>
            </a:r>
            <a:r>
              <a:rPr lang="bg-BG" dirty="0"/>
              <a:t> с </a:t>
            </a:r>
            <a:r>
              <a:rPr lang="bg-BG" b="1" dirty="0"/>
              <a:t>операционната система</a:t>
            </a:r>
          </a:p>
          <a:p>
            <a:r>
              <a:rPr lang="bg-BG" b="1" dirty="0">
                <a:solidFill>
                  <a:schemeClr val="bg1"/>
                </a:solidFill>
              </a:rPr>
              <a:t>Функционалност</a:t>
            </a:r>
          </a:p>
          <a:p>
            <a:pPr lvl="1"/>
            <a:r>
              <a:rPr lang="bg-BG" dirty="0"/>
              <a:t>Определя какви </a:t>
            </a:r>
            <a:r>
              <a:rPr lang="bg-BG" b="1" dirty="0"/>
              <a:t>задачи</a:t>
            </a:r>
            <a:r>
              <a:rPr lang="bg-BG" dirty="0"/>
              <a:t> може да </a:t>
            </a:r>
            <a:r>
              <a:rPr lang="bg-BG" b="1" dirty="0"/>
              <a:t>изпълнява</a:t>
            </a:r>
            <a:r>
              <a:rPr lang="bg-BG" dirty="0"/>
              <a:t> дадената </a:t>
            </a:r>
            <a:r>
              <a:rPr lang="bg-BG" b="1" dirty="0"/>
              <a:t>програма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</a:t>
            </a:r>
            <a:r>
              <a:rPr lang="bg-BG" sz="3400" dirty="0"/>
              <a:t>2</a:t>
            </a:r>
            <a:r>
              <a:rPr lang="en-US" sz="3400" dirty="0"/>
              <a:t>)</a:t>
            </a:r>
            <a:endParaRPr lang="en-BG" sz="3400" dirty="0"/>
          </a:p>
        </p:txBody>
      </p:sp>
    </p:spTree>
    <p:extLst>
      <p:ext uri="{BB962C8B-B14F-4D97-AF65-F5344CB8AC3E}">
        <p14:creationId xmlns:p14="http://schemas.microsoft.com/office/powerpoint/2010/main" val="247775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Платен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Microsoft Office)</a:t>
            </a:r>
            <a:endParaRPr lang="bg-BG" dirty="0"/>
          </a:p>
          <a:p>
            <a:pPr lvl="1"/>
            <a:r>
              <a:rPr lang="bg-BG" b="1" dirty="0"/>
              <a:t>Безплатен</a:t>
            </a:r>
            <a:r>
              <a:rPr lang="bg-BG" dirty="0"/>
              <a:t> (напр. </a:t>
            </a:r>
            <a:r>
              <a:rPr lang="en-US" dirty="0"/>
              <a:t>LibreOffice)</a:t>
            </a:r>
            <a:endParaRPr lang="bg-BG" dirty="0"/>
          </a:p>
          <a:p>
            <a:pPr lvl="1"/>
            <a:r>
              <a:rPr lang="bg-BG" b="1" dirty="0"/>
              <a:t>С отворен код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OpenOffice)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Основни характеристики на приложния софтуер</a:t>
            </a:r>
            <a:r>
              <a:rPr lang="en-US" sz="3400" dirty="0"/>
              <a:t> (</a:t>
            </a:r>
            <a:r>
              <a:rPr lang="bg-BG" sz="3400" dirty="0"/>
              <a:t>3</a:t>
            </a:r>
            <a:r>
              <a:rPr lang="en-US" sz="3400" dirty="0"/>
              <a:t>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8F5FA-3769-07F6-DA40-A7FD59C8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1" y="4097254"/>
            <a:ext cx="2314379" cy="231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677E-9802-CEA7-B5FA-8C723793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12" y="4370668"/>
            <a:ext cx="2411961" cy="17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A867D-FF7D-211D-F486-57E915DA13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5323"/>
          <a:stretch/>
        </p:blipFill>
        <p:spPr>
          <a:xfrm>
            <a:off x="6896266" y="4697568"/>
            <a:ext cx="5112232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Избор на версия</a:t>
            </a:r>
          </a:p>
          <a:p>
            <a:pPr lvl="1"/>
            <a:r>
              <a:rPr lang="bg-BG" dirty="0"/>
              <a:t>Някои програми предлагат </a:t>
            </a:r>
            <a:r>
              <a:rPr lang="bg-BG" b="1" dirty="0"/>
              <a:t>версии</a:t>
            </a:r>
            <a:r>
              <a:rPr lang="bg-BG" dirty="0"/>
              <a:t> за различни </a:t>
            </a:r>
            <a:r>
              <a:rPr lang="bg-BG" b="1" dirty="0">
                <a:solidFill>
                  <a:schemeClr val="bg1"/>
                </a:solidFill>
              </a:rPr>
              <a:t>архитектури</a:t>
            </a:r>
            <a:r>
              <a:rPr lang="bg-BG" dirty="0"/>
              <a:t> </a:t>
            </a:r>
            <a:r>
              <a:rPr lang="en-US" dirty="0"/>
              <a:t>(32-bit </a:t>
            </a:r>
            <a:r>
              <a:rPr lang="bg-BG" dirty="0"/>
              <a:t>или 64-</a:t>
            </a:r>
            <a:r>
              <a:rPr lang="en-US" dirty="0"/>
              <a:t>bit)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Изтегляне</a:t>
            </a:r>
          </a:p>
          <a:p>
            <a:pPr lvl="1"/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официални уебсайтове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онлайн магазини </a:t>
            </a:r>
            <a:r>
              <a:rPr lang="bg-BG" dirty="0"/>
              <a:t>за </a:t>
            </a:r>
            <a:r>
              <a:rPr lang="bg-BG" b="1" dirty="0"/>
              <a:t>приложения</a:t>
            </a:r>
          </a:p>
          <a:p>
            <a:r>
              <a:rPr lang="bg-BG" b="1" dirty="0">
                <a:solidFill>
                  <a:schemeClr val="bg1"/>
                </a:solidFill>
              </a:rPr>
              <a:t>Инсталация</a:t>
            </a:r>
          </a:p>
          <a:p>
            <a:pPr lvl="1"/>
            <a:r>
              <a:rPr lang="bg-BG" dirty="0"/>
              <a:t>Следване на </a:t>
            </a:r>
            <a:r>
              <a:rPr lang="bg-BG" b="1" dirty="0"/>
              <a:t>стъпките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съветника за инсталация </a:t>
            </a:r>
            <a:r>
              <a:rPr lang="bg-BG" dirty="0"/>
              <a:t>след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инсталационния файл</a:t>
            </a:r>
          </a:p>
          <a:p>
            <a:r>
              <a:rPr lang="bg-BG" b="1" dirty="0">
                <a:solidFill>
                  <a:schemeClr val="bg1"/>
                </a:solidFill>
              </a:rPr>
              <a:t>Проверка на зависимости</a:t>
            </a:r>
          </a:p>
          <a:p>
            <a:pPr lvl="1"/>
            <a:r>
              <a:rPr lang="bg-BG" dirty="0"/>
              <a:t>Някои програми изискват </a:t>
            </a:r>
            <a:r>
              <a:rPr lang="bg-BG" b="1" dirty="0"/>
              <a:t>допълнителен софтуер </a:t>
            </a:r>
            <a:r>
              <a:rPr lang="en-US" dirty="0"/>
              <a:t>(</a:t>
            </a:r>
            <a:r>
              <a:rPr lang="bg-BG" dirty="0"/>
              <a:t>напр.</a:t>
            </a:r>
            <a:r>
              <a:rPr lang="en-US" dirty="0"/>
              <a:t> Minecraft)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инсталация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494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Софтуер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Системен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Програмен софтуер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bg1"/>
                </a:solidFill>
              </a:rPr>
              <a:t>​​</a:t>
            </a:r>
            <a:r>
              <a:rPr lang="bg-BG" sz="4000" b="1" dirty="0">
                <a:solidFill>
                  <a:schemeClr val="bg1"/>
                </a:solidFill>
              </a:rPr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Видове</a:t>
            </a:r>
            <a:r>
              <a:rPr lang="bg-BG" sz="3800" dirty="0"/>
              <a:t> 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Основни </a:t>
            </a:r>
            <a:r>
              <a:rPr lang="bg-BG" sz="3800" b="1" dirty="0"/>
              <a:t>характеристики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Процес на </a:t>
            </a:r>
            <a:r>
              <a:rPr lang="bg-BG" sz="3800" b="1" dirty="0"/>
              <a:t>инсталация</a:t>
            </a:r>
            <a:r>
              <a:rPr lang="bg-BG" sz="3800" dirty="0"/>
              <a:t> и </a:t>
            </a:r>
            <a:r>
              <a:rPr lang="bg-BG" sz="3800" b="1" dirty="0"/>
              <a:t>конфигуриране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Инсталиране на програмата </a:t>
            </a:r>
            <a:r>
              <a:rPr lang="en-US" sz="3900" dirty="0"/>
              <a:t>Zoom</a:t>
            </a:r>
            <a:endParaRPr lang="bg-BG" sz="39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Първо стартиране</a:t>
            </a:r>
          </a:p>
          <a:p>
            <a:pPr lvl="1"/>
            <a:r>
              <a:rPr lang="bg-BG" dirty="0"/>
              <a:t>Запознаване с </a:t>
            </a:r>
            <a:r>
              <a:rPr lang="bg-BG" b="1" dirty="0">
                <a:solidFill>
                  <a:schemeClr val="bg1"/>
                </a:solidFill>
              </a:rPr>
              <a:t>основните функции </a:t>
            </a:r>
            <a:r>
              <a:rPr lang="bg-BG" dirty="0"/>
              <a:t>на </a:t>
            </a:r>
            <a:r>
              <a:rPr lang="bg-BG" b="1" dirty="0"/>
              <a:t>приложението</a:t>
            </a:r>
          </a:p>
          <a:p>
            <a:r>
              <a:rPr lang="bg-BG" b="1" dirty="0">
                <a:solidFill>
                  <a:schemeClr val="bg1"/>
                </a:solidFill>
              </a:rPr>
              <a:t>Създаване на потребителски профил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личните настройки </a:t>
            </a:r>
            <a:r>
              <a:rPr lang="bg-BG" dirty="0"/>
              <a:t>и </a:t>
            </a:r>
            <a:r>
              <a:rPr lang="bg-BG" b="1" dirty="0"/>
              <a:t>данни</a:t>
            </a:r>
          </a:p>
          <a:p>
            <a:r>
              <a:rPr lang="bg-BG" b="1" dirty="0">
                <a:solidFill>
                  <a:schemeClr val="bg1"/>
                </a:solidFill>
              </a:rPr>
              <a:t>Персонализиране</a:t>
            </a:r>
          </a:p>
          <a:p>
            <a:pPr lvl="1"/>
            <a:r>
              <a:rPr lang="bg-BG" dirty="0"/>
              <a:t>Повечето програми позволяват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теми</a:t>
            </a:r>
            <a:r>
              <a:rPr lang="bg-BG" dirty="0"/>
              <a:t>, </a:t>
            </a:r>
            <a:r>
              <a:rPr lang="bg-BG" b="1" dirty="0"/>
              <a:t>шрифтове</a:t>
            </a:r>
            <a:r>
              <a:rPr lang="bg-BG" dirty="0"/>
              <a:t>, </a:t>
            </a:r>
            <a:r>
              <a:rPr lang="bg-BG" b="1" dirty="0"/>
              <a:t>интерфейс</a:t>
            </a:r>
            <a:r>
              <a:rPr lang="bg-BG" dirty="0"/>
              <a:t> и др.</a:t>
            </a:r>
          </a:p>
          <a:p>
            <a:r>
              <a:rPr lang="bg-BG" b="1" dirty="0">
                <a:solidFill>
                  <a:schemeClr val="bg1"/>
                </a:solidFill>
              </a:rPr>
              <a:t>Свързване с други приложения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  <a:r>
              <a:rPr lang="bg-BG" dirty="0"/>
              <a:t> с </a:t>
            </a:r>
            <a:r>
              <a:rPr lang="bg-BG" b="1" dirty="0"/>
              <a:t>облачни услуги </a:t>
            </a:r>
            <a:r>
              <a:rPr lang="bg-BG" dirty="0"/>
              <a:t>и </a:t>
            </a:r>
            <a:r>
              <a:rPr lang="bg-BG" b="1" dirty="0"/>
              <a:t>допълнителни разширения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Конфигуриране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6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Проверка за актуализации</a:t>
            </a:r>
          </a:p>
          <a:p>
            <a:pPr lvl="1"/>
            <a:r>
              <a:rPr lang="bg-BG" dirty="0"/>
              <a:t>Софтуерът често има </a:t>
            </a:r>
            <a:r>
              <a:rPr lang="bg-BG" b="1" dirty="0">
                <a:solidFill>
                  <a:schemeClr val="bg1"/>
                </a:solidFill>
              </a:rPr>
              <a:t>автоматични обновления </a:t>
            </a:r>
            <a:r>
              <a:rPr lang="bg-BG" dirty="0"/>
              <a:t>за </a:t>
            </a:r>
            <a:r>
              <a:rPr lang="bg-BG" b="1" dirty="0"/>
              <a:t>подобряване</a:t>
            </a:r>
            <a:r>
              <a:rPr lang="bg-BG" dirty="0"/>
              <a:t> на </a:t>
            </a:r>
            <a:r>
              <a:rPr lang="bg-BG" b="1" dirty="0"/>
              <a:t>сигурността</a:t>
            </a:r>
            <a:r>
              <a:rPr lang="bg-BG" dirty="0"/>
              <a:t> и </a:t>
            </a:r>
            <a:r>
              <a:rPr lang="bg-BG" b="1" dirty="0"/>
              <a:t>функционалността</a:t>
            </a:r>
          </a:p>
          <a:p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ръчно обновяване</a:t>
            </a:r>
          </a:p>
          <a:p>
            <a:pPr lvl="1"/>
            <a:r>
              <a:rPr lang="bg-BG" dirty="0"/>
              <a:t>Някои програми се </a:t>
            </a:r>
            <a:r>
              <a:rPr lang="bg-BG" b="1" dirty="0"/>
              <a:t>актуализират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, докато други изискват </a:t>
            </a:r>
            <a:r>
              <a:rPr lang="bg-BG" b="1" dirty="0">
                <a:solidFill>
                  <a:schemeClr val="bg1"/>
                </a:solidFill>
              </a:rPr>
              <a:t>ръчно изтегляне</a:t>
            </a:r>
          </a:p>
          <a:p>
            <a:r>
              <a:rPr lang="bg-BG" b="1" dirty="0">
                <a:solidFill>
                  <a:schemeClr val="bg1"/>
                </a:solidFill>
              </a:rPr>
              <a:t>Архивиране</a:t>
            </a:r>
          </a:p>
          <a:p>
            <a:pPr lvl="1"/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резервни копия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Разрешаване на проблеми</a:t>
            </a:r>
          </a:p>
          <a:p>
            <a:pPr lvl="1"/>
            <a:r>
              <a:rPr lang="bg-BG" b="1" dirty="0"/>
              <a:t>Отстраняване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грешки</a:t>
            </a:r>
            <a:r>
              <a:rPr lang="bg-BG" dirty="0"/>
              <a:t> при </a:t>
            </a:r>
            <a:r>
              <a:rPr lang="bg-BG" b="1" dirty="0"/>
              <a:t>инсталация</a:t>
            </a:r>
            <a:r>
              <a:rPr lang="bg-BG" dirty="0"/>
              <a:t> или </a:t>
            </a:r>
            <a:r>
              <a:rPr lang="bg-BG" b="1" dirty="0"/>
              <a:t>несъвместимост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Поддръжка и актуализации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832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Инсталиране на програмата </a:t>
            </a:r>
            <a:r>
              <a:rPr lang="en-US" sz="4000" dirty="0"/>
              <a:t>Zoom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0D490-496C-1CF8-4003-5B24591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9882" y="1584000"/>
            <a:ext cx="2552235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Отиваме в сайта </a:t>
            </a:r>
            <a:r>
              <a:rPr lang="en-GB" dirty="0">
                <a:hlinkClick r:id="rId2"/>
              </a:rPr>
              <a:t>zoom.us/download</a:t>
            </a:r>
            <a:endParaRPr lang="bg-BG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Zoom Workplace for Windows</a:t>
            </a:r>
            <a:r>
              <a:rPr lang="en-US" b="1" dirty="0"/>
              <a:t> </a:t>
            </a:r>
            <a:r>
              <a:rPr lang="bg-BG" dirty="0"/>
              <a:t>и </a:t>
            </a:r>
            <a:r>
              <a:rPr lang="bg-BG" b="1" dirty="0"/>
              <a:t>подходящата версия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Изтегляне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31C7-354E-ED99-0735-0B95E39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50" y="3429000"/>
            <a:ext cx="9742500" cy="2649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Стартираме </a:t>
            </a:r>
            <a:r>
              <a:rPr lang="bg-BG" b="1" dirty="0"/>
              <a:t>изтегления файл</a:t>
            </a:r>
          </a:p>
          <a:p>
            <a:r>
              <a:rPr lang="bg-BG" dirty="0"/>
              <a:t>Програмата се </a:t>
            </a:r>
            <a:r>
              <a:rPr lang="bg-BG" b="1" dirty="0"/>
              <a:t>инсталира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46598-BEFF-B04F-28D1-F08208A9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0" y="2602000"/>
            <a:ext cx="5445000" cy="3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2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Влизаме с </a:t>
            </a:r>
            <a:r>
              <a:rPr lang="bg-BG" b="1" dirty="0"/>
              <a:t>профила си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създаваме нов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 стартиране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C870A-8447-DC33-C227-AC8E6E2B5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48" y="2110525"/>
            <a:ext cx="7616304" cy="36999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10ACA979-2E33-494A-5FAE-789FA4AC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000" y="2918391"/>
            <a:ext cx="5490000" cy="510609"/>
          </a:xfrm>
          <a:prstGeom prst="wedgeRoundRectCallout">
            <a:avLst>
              <a:gd name="adj1" fmla="val 35098"/>
              <a:gd name="adj2" fmla="val 1750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Влизане със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съществуващ профил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651A77A-6436-5F46-E910-F69FE5F21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000" y="5996391"/>
            <a:ext cx="4680000" cy="510609"/>
          </a:xfrm>
          <a:prstGeom prst="wedgeRoundRectCallout">
            <a:avLst>
              <a:gd name="adj1" fmla="val -23602"/>
              <a:gd name="adj2" fmla="val -1204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Създаване на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нов профил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200" dirty="0"/>
              <a:t>Попълваме </a:t>
            </a:r>
            <a:r>
              <a:rPr lang="bg-BG" sz="3200" b="1" dirty="0"/>
              <a:t>годината </a:t>
            </a:r>
            <a:r>
              <a:rPr lang="bg-BG" sz="3200" dirty="0"/>
              <a:t>си на</a:t>
            </a:r>
            <a:r>
              <a:rPr lang="bg-BG" sz="3200" b="1" dirty="0"/>
              <a:t> раждане </a:t>
            </a:r>
            <a:r>
              <a:rPr lang="bg-BG" sz="3200" dirty="0"/>
              <a:t>и кликаме върху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Continue</a:t>
            </a:r>
            <a:r>
              <a:rPr lang="en-US" sz="3200" b="1" dirty="0"/>
              <a:t>]</a:t>
            </a:r>
          </a:p>
          <a:p>
            <a:r>
              <a:rPr lang="bg-BG" sz="3200" dirty="0"/>
              <a:t>Попълваме </a:t>
            </a:r>
            <a:r>
              <a:rPr lang="bg-BG" sz="3200" b="1" dirty="0"/>
              <a:t>имейл адреса </a:t>
            </a:r>
            <a:r>
              <a:rPr lang="bg-BG" sz="3200" dirty="0"/>
              <a:t>си и кликаме върху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Continue</a:t>
            </a:r>
            <a:r>
              <a:rPr lang="en-US" sz="3200" b="1" dirty="0"/>
              <a:t>]</a:t>
            </a:r>
            <a:endParaRPr lang="bg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на нов потребител</a:t>
            </a:r>
            <a:r>
              <a:rPr lang="en-US" dirty="0"/>
              <a:t> (1)</a:t>
            </a:r>
            <a:endParaRPr lang="en-BG" dirty="0"/>
          </a:p>
        </p:txBody>
      </p:sp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5599978" y="3775520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C5061-0A9B-15B3-37F8-14959120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537" y="2926895"/>
            <a:ext cx="4907260" cy="27349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78841-088A-A6A5-1B27-57EEDFD19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620" y="2422371"/>
            <a:ext cx="3939656" cy="43025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804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Попълваме кода, изпратен по имейл, и кликаме върху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Verify</a:t>
            </a:r>
            <a:r>
              <a:rPr lang="en-US" sz="3200" b="1" dirty="0"/>
              <a:t>]</a:t>
            </a:r>
          </a:p>
          <a:p>
            <a:r>
              <a:rPr lang="bg-BG" sz="3200" dirty="0"/>
              <a:t>Попълваме </a:t>
            </a:r>
            <a:r>
              <a:rPr lang="bg-BG" sz="3200" b="1" dirty="0"/>
              <a:t>име</a:t>
            </a:r>
            <a:r>
              <a:rPr lang="bg-BG" sz="3200" dirty="0"/>
              <a:t> и </a:t>
            </a:r>
            <a:r>
              <a:rPr lang="bg-BG" sz="3200" b="1" dirty="0"/>
              <a:t>фамилия</a:t>
            </a:r>
            <a:r>
              <a:rPr lang="bg-BG" sz="3200" dirty="0"/>
              <a:t>, </a:t>
            </a:r>
            <a:r>
              <a:rPr lang="bg-BG" sz="3200" b="1" dirty="0"/>
              <a:t>парола</a:t>
            </a:r>
            <a:r>
              <a:rPr lang="bg-BG" sz="3200" dirty="0"/>
              <a:t> и кликаме върху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Continue</a:t>
            </a:r>
            <a:r>
              <a:rPr lang="en-US" sz="3200" b="1" dirty="0"/>
              <a:t>]</a:t>
            </a:r>
            <a:endParaRPr lang="bg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Регистрация на нов потребител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5551336" y="3801809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C5061-0A9B-15B3-37F8-14959120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55" y="3099448"/>
            <a:ext cx="4692079" cy="24424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78841-088A-A6A5-1B27-57EEDFD19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6000" y="2543720"/>
            <a:ext cx="3285000" cy="41785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449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 да </a:t>
            </a:r>
            <a:r>
              <a:rPr lang="bg-BG" sz="3200" b="1" dirty="0"/>
              <a:t>разгледаме</a:t>
            </a:r>
            <a:r>
              <a:rPr lang="bg-BG" sz="3200" dirty="0"/>
              <a:t> и </a:t>
            </a:r>
            <a:r>
              <a:rPr lang="bg-BG" sz="3200" b="1" dirty="0"/>
              <a:t>персонализираме</a:t>
            </a:r>
            <a:r>
              <a:rPr lang="bg-BG" sz="3200" dirty="0"/>
              <a:t> </a:t>
            </a:r>
            <a:r>
              <a:rPr lang="bg-BG" sz="3200" b="1" dirty="0"/>
              <a:t>настройките</a:t>
            </a:r>
            <a:r>
              <a:rPr lang="bg-BG" sz="3200" dirty="0"/>
              <a:t> си от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Profile</a:t>
            </a:r>
            <a:r>
              <a:rPr lang="en-US" sz="3200" b="1" dirty="0"/>
              <a:t>]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Settings</a:t>
            </a:r>
            <a:r>
              <a:rPr lang="en-US" sz="3200" b="1" dirty="0"/>
              <a:t>]</a:t>
            </a:r>
            <a:endParaRPr lang="bg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Персонализиране </a:t>
            </a:r>
            <a:r>
              <a:rPr lang="en-US" dirty="0"/>
              <a:t>(1)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BD7DD-57F7-3EFA-5520-737AE4A86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7076" y="1909585"/>
            <a:ext cx="2763924" cy="48476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68F5A-FF98-419B-A563-582EE820B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09" y="2260605"/>
            <a:ext cx="4688994" cy="45370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Arrow: Right 10">
            <a:extLst>
              <a:ext uri="{FF2B5EF4-FFF2-40B4-BE49-F238E27FC236}">
                <a16:creationId xmlns:a16="http://schemas.microsoft.com/office/drawing/2014/main" id="{52B5A2C8-6F62-352A-B317-879D196D9FAE}"/>
              </a:ext>
            </a:extLst>
          </p:cNvPr>
          <p:cNvSpPr/>
          <p:nvPr/>
        </p:nvSpPr>
        <p:spPr>
          <a:xfrm>
            <a:off x="5986159" y="3654000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63320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140598" cy="5528766"/>
          </a:xfrm>
        </p:spPr>
        <p:txBody>
          <a:bodyPr/>
          <a:lstStyle/>
          <a:p>
            <a:r>
              <a:rPr lang="bg-BG" dirty="0"/>
              <a:t>Може да сменим </a:t>
            </a:r>
            <a:r>
              <a:rPr lang="bg-BG" b="1" dirty="0">
                <a:solidFill>
                  <a:schemeClr val="bg1"/>
                </a:solidFill>
              </a:rPr>
              <a:t>темата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Може да сменим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емотиконите</a:t>
            </a:r>
          </a:p>
          <a:p>
            <a:r>
              <a:rPr lang="bg-BG" dirty="0"/>
              <a:t>Промените се записват </a:t>
            </a:r>
            <a:r>
              <a:rPr lang="bg-BG" b="1" dirty="0"/>
              <a:t>автоматично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Персонализиране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01F4C-6F5B-0603-EC0D-9D3A03A31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8479" y="1359000"/>
            <a:ext cx="6589098" cy="44633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77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Програмите в информационната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3ECC-6600-D14A-7721-AD1D476D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09" y="1385091"/>
            <a:ext cx="2808981" cy="21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Свързваме се с </a:t>
            </a:r>
            <a:r>
              <a:rPr lang="en-US" b="1" dirty="0"/>
              <a:t>Google Calendar</a:t>
            </a:r>
            <a:endParaRPr lang="bg-BG" b="1" dirty="0"/>
          </a:p>
          <a:p>
            <a:r>
              <a:rPr lang="bg-BG" dirty="0"/>
              <a:t>От </a:t>
            </a:r>
            <a:r>
              <a:rPr lang="en-US" b="1" dirty="0">
                <a:solidFill>
                  <a:schemeClr val="bg1"/>
                </a:solidFill>
              </a:rPr>
              <a:t>Get Started </a:t>
            </a:r>
            <a:r>
              <a:rPr lang="bg-BG" dirty="0"/>
              <a:t>прозореца</a:t>
            </a:r>
            <a:r>
              <a:rPr lang="bg-BG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your calendar</a:t>
            </a:r>
            <a:r>
              <a:rPr lang="en-US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настройки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E903-ECA3-CDD2-FC26-B4FE31B72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0" y="2889000"/>
            <a:ext cx="3690000" cy="263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903BB-1453-FC06-FE0B-B38C90885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07" y="3044584"/>
            <a:ext cx="6495206" cy="23206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AE321EB-7265-CA7A-315D-7CF0B81A14A0}"/>
              </a:ext>
            </a:extLst>
          </p:cNvPr>
          <p:cNvSpPr/>
          <p:nvPr/>
        </p:nvSpPr>
        <p:spPr>
          <a:xfrm>
            <a:off x="4006346" y="3686053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839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DDA5-BC5C-A30E-0328-F85F9142B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5382" y="1239356"/>
            <a:ext cx="6641235" cy="55034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936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съвкупност от </a:t>
            </a:r>
            <a:r>
              <a:rPr lang="bg-BG" sz="2400" b="1" dirty="0"/>
              <a:t>програми</a:t>
            </a:r>
            <a:r>
              <a:rPr lang="bg-BG" sz="2400" dirty="0"/>
              <a:t> и </a:t>
            </a:r>
            <a:r>
              <a:rPr lang="bg-BG" sz="2400" b="1" dirty="0"/>
              <a:t>инструкции</a:t>
            </a:r>
            <a:r>
              <a:rPr lang="bg-BG" sz="2400" dirty="0"/>
              <a:t>, които позволяват на </a:t>
            </a:r>
            <a:r>
              <a:rPr lang="bg-BG" sz="2400" b="1" dirty="0"/>
              <a:t>компютъра</a:t>
            </a:r>
            <a:r>
              <a:rPr lang="bg-BG" sz="2400" dirty="0"/>
              <a:t> да изпълнява </a:t>
            </a:r>
            <a:r>
              <a:rPr lang="bg-BG" sz="2400" b="1" dirty="0"/>
              <a:t>различни задачи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Системен 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управлява </a:t>
            </a:r>
            <a:r>
              <a:rPr lang="bg-BG" sz="2400" b="1" dirty="0"/>
              <a:t>хардуера</a:t>
            </a:r>
            <a:r>
              <a:rPr lang="bg-BG" sz="2400" dirty="0"/>
              <a:t> на </a:t>
            </a:r>
            <a:r>
              <a:rPr lang="bg-BG" sz="2400" b="1" dirty="0"/>
              <a:t>компютъра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Операционни системи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драйвери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антивирусни програми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 софтуер </a:t>
            </a:r>
            <a:r>
              <a:rPr lang="en-US" sz="2400" dirty="0"/>
              <a:t>== </a:t>
            </a:r>
            <a:r>
              <a:rPr lang="bg-BG" sz="2400" dirty="0"/>
              <a:t>предназначен за изпълнение на </a:t>
            </a:r>
            <a:r>
              <a:rPr lang="bg-BG" sz="2400" b="1" dirty="0"/>
              <a:t>конкретни задачи </a:t>
            </a:r>
            <a:r>
              <a:rPr lang="bg-BG" sz="2400" dirty="0"/>
              <a:t>от </a:t>
            </a:r>
            <a:r>
              <a:rPr lang="bg-BG" sz="2400" b="1" dirty="0"/>
              <a:t>потребителя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Текстообработващи програми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графични редактори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уеб браузъри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dirty="0">
                <a:solidFill>
                  <a:schemeClr val="bg2"/>
                </a:solidFill>
              </a:rPr>
              <a:t>Основни характеристики </a:t>
            </a:r>
            <a:r>
              <a:rPr lang="en-GB" sz="2000" dirty="0">
                <a:solidFill>
                  <a:schemeClr val="bg2"/>
                </a:solidFill>
              </a:rPr>
              <a:t>–</a:t>
            </a:r>
            <a:r>
              <a:rPr lang="en-GB" sz="2000" b="1" dirty="0"/>
              <a:t> </a:t>
            </a:r>
            <a:r>
              <a:rPr lang="bg-BG" sz="2000" b="1" dirty="0">
                <a:solidFill>
                  <a:schemeClr val="bg2"/>
                </a:solidFill>
              </a:rPr>
              <a:t>графичен потребителски интерфейс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съвместимост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функционалност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лиценз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Програмен софтуер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dirty="0"/>
              <a:t>използва се за </a:t>
            </a:r>
            <a:r>
              <a:rPr lang="bg-BG" sz="2400" b="1" dirty="0"/>
              <a:t>разработка</a:t>
            </a:r>
            <a:r>
              <a:rPr lang="bg-BG" sz="2400" dirty="0"/>
              <a:t> на </a:t>
            </a:r>
            <a:r>
              <a:rPr lang="bg-BG" sz="2400" b="1" dirty="0"/>
              <a:t>нови програми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Среди за програмиране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компилатори</a:t>
            </a:r>
            <a:r>
              <a:rPr lang="bg-BG" sz="2000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2"/>
                </a:solidFill>
              </a:rPr>
              <a:t>интерпретатори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Съвкупност от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инструкции</a:t>
            </a:r>
            <a:r>
              <a:rPr lang="bg-BG" dirty="0"/>
              <a:t>, които позволяват на </a:t>
            </a:r>
            <a:r>
              <a:rPr lang="bg-BG" b="1" dirty="0"/>
              <a:t>компютъра</a:t>
            </a:r>
            <a:r>
              <a:rPr lang="bg-BG" dirty="0"/>
              <a:t> да изпълнява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задачи</a:t>
            </a:r>
          </a:p>
          <a:p>
            <a:r>
              <a:rPr lang="bg-BG" b="1" dirty="0">
                <a:solidFill>
                  <a:schemeClr val="bg1"/>
                </a:solidFill>
              </a:rPr>
              <a:t>Основен компонент </a:t>
            </a:r>
            <a:r>
              <a:rPr lang="bg-BG" dirty="0"/>
              <a:t>на всяка </a:t>
            </a:r>
            <a:r>
              <a:rPr lang="bg-BG" b="1" dirty="0"/>
              <a:t>компютърна система</a:t>
            </a:r>
          </a:p>
          <a:p>
            <a:r>
              <a:rPr lang="bg-BG" dirty="0"/>
              <a:t>Определя как </a:t>
            </a:r>
            <a:r>
              <a:rPr lang="bg-BG" b="1" dirty="0"/>
              <a:t>хардуерът</a:t>
            </a:r>
            <a:r>
              <a:rPr lang="bg-BG" dirty="0"/>
              <a:t> ще </a:t>
            </a:r>
            <a:r>
              <a:rPr lang="bg-BG" b="1" dirty="0"/>
              <a:t>функционира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5689-C159-DE40-0530-6A696B70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50" y="3781438"/>
            <a:ext cx="3172500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Управлява </a:t>
            </a:r>
            <a:r>
              <a:rPr lang="bg-BG" b="1" dirty="0"/>
              <a:t>хардуера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r>
              <a:rPr lang="bg-BG" dirty="0"/>
              <a:t>Осигурява </a:t>
            </a:r>
            <a:r>
              <a:rPr lang="bg-BG" b="1" dirty="0">
                <a:solidFill>
                  <a:schemeClr val="bg1"/>
                </a:solidFill>
              </a:rPr>
              <a:t>платформа</a:t>
            </a:r>
            <a:r>
              <a:rPr lang="bg-BG" dirty="0"/>
              <a:t> за </a:t>
            </a:r>
            <a:r>
              <a:rPr lang="bg-BG" b="1" dirty="0"/>
              <a:t>работа</a:t>
            </a:r>
            <a:r>
              <a:rPr lang="bg-BG" dirty="0"/>
              <a:t> на </a:t>
            </a:r>
            <a:r>
              <a:rPr lang="bg-BG" b="1" dirty="0"/>
              <a:t>другите програми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Операционна система </a:t>
            </a:r>
            <a:r>
              <a:rPr lang="en-US" dirty="0"/>
              <a:t>(Windows, macOS, Linux)</a:t>
            </a:r>
          </a:p>
          <a:p>
            <a:pPr lvl="1"/>
            <a:r>
              <a:rPr lang="bg-BG" dirty="0"/>
              <a:t>Драйвери на хардуерни устройства</a:t>
            </a:r>
            <a:r>
              <a:rPr lang="en-US" dirty="0"/>
              <a:t> (NVIDIA, Realtek)</a:t>
            </a:r>
            <a:endParaRPr lang="bg-BG" dirty="0"/>
          </a:p>
          <a:p>
            <a:pPr lvl="1"/>
            <a:r>
              <a:rPr lang="bg-BG" dirty="0"/>
              <a:t>Антивирусни програми</a:t>
            </a:r>
            <a:r>
              <a:rPr lang="en-US" dirty="0"/>
              <a:t> (Avast, Kaspersky)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C1026-69D0-7A2B-33FC-2EC1E02B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0" y="5261053"/>
            <a:ext cx="1100367" cy="1303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0533C-8201-7222-437D-E7C6FA4D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1" y="5267749"/>
            <a:ext cx="1536251" cy="153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4838B-66AB-15D7-49CA-C0136B5D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8" y="5339242"/>
            <a:ext cx="1303935" cy="130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F9A3-44A6-A2CE-C29B-3B15A1466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7" y="5446530"/>
            <a:ext cx="1416714" cy="1118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4A060-AA06-D97D-1F0E-97D75085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40" y="5164659"/>
            <a:ext cx="1536251" cy="15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43F5B-F072-06BD-E3D0-4E388417C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9" y="5222393"/>
            <a:ext cx="1416713" cy="1420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9A7DA0-4858-DF03-6415-D3052D174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85" y="5409850"/>
            <a:ext cx="2040104" cy="11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Предназначен за изпълнение на </a:t>
            </a:r>
            <a:r>
              <a:rPr lang="bg-BG" b="1" dirty="0"/>
              <a:t>конкретни </a:t>
            </a:r>
            <a:r>
              <a:rPr lang="bg-BG" b="1" dirty="0">
                <a:solidFill>
                  <a:schemeClr val="bg1"/>
                </a:solidFill>
              </a:rPr>
              <a:t>задачи</a:t>
            </a:r>
            <a:r>
              <a:rPr lang="bg-BG" b="1" dirty="0"/>
              <a:t> </a:t>
            </a:r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Текстообработващи програми (</a:t>
            </a:r>
            <a:r>
              <a:rPr lang="en-US" dirty="0"/>
              <a:t>Microsoft Word, Google Docs)</a:t>
            </a:r>
            <a:endParaRPr lang="bg-BG" dirty="0"/>
          </a:p>
          <a:p>
            <a:pPr lvl="1"/>
            <a:r>
              <a:rPr lang="bg-BG" dirty="0"/>
              <a:t>Графични редактори </a:t>
            </a:r>
            <a:r>
              <a:rPr lang="en-US" dirty="0"/>
              <a:t>(Adobe Photoshop, GIMP)</a:t>
            </a:r>
          </a:p>
          <a:p>
            <a:pPr lvl="1"/>
            <a:r>
              <a:rPr lang="bg-BG" dirty="0"/>
              <a:t>Уеб браузъри </a:t>
            </a:r>
            <a:r>
              <a:rPr lang="en-US" dirty="0"/>
              <a:t>(Google Chrome, Mozilla Firefox)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E2B-8ACA-1A74-DF35-F011182E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1" y="5241539"/>
            <a:ext cx="1493175" cy="13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482C5-6A68-430D-63DE-D55280C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7" y="5230274"/>
            <a:ext cx="1003958" cy="13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E2372-9F7F-9E88-03F3-DE8E372D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6" y="5230274"/>
            <a:ext cx="1424946" cy="13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D1C66-4188-C893-74EE-394B3FAB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3" y="5011702"/>
            <a:ext cx="1711020" cy="1711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76CFB-0757-27BA-BF92-93F96BF51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5211724"/>
            <a:ext cx="1338159" cy="13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3062C-910D-EBF4-C361-6B9C3A94F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6" y="5010687"/>
            <a:ext cx="1481183" cy="1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разработка</a:t>
            </a:r>
            <a:r>
              <a:rPr lang="bg-BG" dirty="0"/>
              <a:t> на </a:t>
            </a:r>
            <a:r>
              <a:rPr lang="bg-BG" b="1" dirty="0"/>
              <a:t>нови програми</a:t>
            </a:r>
          </a:p>
          <a:p>
            <a:r>
              <a:rPr lang="bg-BG" dirty="0"/>
              <a:t>Включва </a:t>
            </a:r>
            <a:r>
              <a:rPr lang="bg-BG" b="1" dirty="0">
                <a:solidFill>
                  <a:schemeClr val="bg1"/>
                </a:solidFill>
              </a:rPr>
              <a:t>среди за програмиране </a:t>
            </a:r>
            <a:r>
              <a:rPr lang="en-US" dirty="0"/>
              <a:t>(</a:t>
            </a:r>
            <a:r>
              <a:rPr lang="en-US" b="1" dirty="0"/>
              <a:t>IDE</a:t>
            </a:r>
            <a:r>
              <a:rPr lang="en-US" dirty="0"/>
              <a:t>) </a:t>
            </a:r>
            <a:r>
              <a:rPr lang="bg-BG" dirty="0"/>
              <a:t>и </a:t>
            </a:r>
            <a:r>
              <a:rPr lang="bg-BG" b="1" dirty="0"/>
              <a:t>инструменти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Visual Studio, Eclipse, IntelliJ IDEA</a:t>
            </a:r>
            <a:endParaRPr lang="bg-BG" dirty="0"/>
          </a:p>
          <a:p>
            <a:pPr lvl="1"/>
            <a:r>
              <a:rPr lang="bg-BG" dirty="0"/>
              <a:t>Компилатори и интерпретатори (</a:t>
            </a:r>
            <a:r>
              <a:rPr lang="en-US" dirty="0"/>
              <a:t>GCC, Node.js)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0259-B5A3-A261-50A1-895ECFB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11" y="4566624"/>
            <a:ext cx="1769448" cy="17694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24821F-65B4-B68B-62D5-2E786C5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150" y="4624248"/>
            <a:ext cx="1887210" cy="176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C0AC-D04E-FFDF-EE61-E502660D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" y="4509000"/>
            <a:ext cx="1769448" cy="176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62A56-35BA-6970-00C4-0EE50E77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0" y="4419431"/>
            <a:ext cx="1769448" cy="208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A103E-6844-3DC3-EC71-28BC85C36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9" y="4681872"/>
            <a:ext cx="2366342" cy="1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Директно взаимодействие с потребителя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Приложен софтуер</a:t>
            </a:r>
            <a:endParaRPr lang="en-US" sz="5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1FC9C-5FE0-05E9-0A57-36BC32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94000"/>
            <a:ext cx="3510000" cy="2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25598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 се в области като </a:t>
            </a:r>
            <a:r>
              <a:rPr lang="bg-BG" b="1" dirty="0"/>
              <a:t>бизнес</a:t>
            </a:r>
            <a:r>
              <a:rPr lang="bg-BG" dirty="0"/>
              <a:t>, </a:t>
            </a:r>
            <a:r>
              <a:rPr lang="bg-BG" b="1" dirty="0"/>
              <a:t>образование</a:t>
            </a:r>
            <a:r>
              <a:rPr lang="bg-BG" dirty="0"/>
              <a:t>, </a:t>
            </a:r>
            <a:r>
              <a:rPr lang="bg-BG" b="1" dirty="0"/>
              <a:t>развлечение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</a:p>
          <a:p>
            <a:r>
              <a:rPr lang="bg-BG" dirty="0"/>
              <a:t>Характеризира се с</a:t>
            </a:r>
            <a:r>
              <a:rPr lang="en-US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Графичен интерфейс </a:t>
            </a:r>
            <a:r>
              <a:rPr lang="en-US" b="1" dirty="0"/>
              <a:t>(GUI)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Специализирани функции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персонализация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E743-DA2D-A2FD-331A-02C9D151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7989" r="22239" b="18302"/>
          <a:stretch/>
        </p:blipFill>
        <p:spPr>
          <a:xfrm>
            <a:off x="7428210" y="2259000"/>
            <a:ext cx="4508527" cy="31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31320</TotalTime>
  <Words>1181</Words>
  <Application>Microsoft Macintosh PowerPoint</Application>
  <PresentationFormat>Widescreen</PresentationFormat>
  <Paragraphs>226</Paragraphs>
  <Slides>34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SoftUni</vt:lpstr>
      <vt:lpstr>Приложен софтуер</vt:lpstr>
      <vt:lpstr>Съдържание</vt:lpstr>
      <vt:lpstr>Софтуер</vt:lpstr>
      <vt:lpstr>Софтуер</vt:lpstr>
      <vt:lpstr>Системен софтуер</vt:lpstr>
      <vt:lpstr>Приложен софтуер</vt:lpstr>
      <vt:lpstr>Програмен софтуер</vt:lpstr>
      <vt:lpstr>Приложен софтуер</vt:lpstr>
      <vt:lpstr>Приложен софтуер</vt:lpstr>
      <vt:lpstr>Видове приложен софтуер (1)</vt:lpstr>
      <vt:lpstr>Видове приложен софтуер (2)</vt:lpstr>
      <vt:lpstr>Видове приложен софтуер (3)</vt:lpstr>
      <vt:lpstr>Видове приложен софтуер (4)</vt:lpstr>
      <vt:lpstr>Видове приложен софтуер (5)</vt:lpstr>
      <vt:lpstr>Видове приложен софтуер (6)</vt:lpstr>
      <vt:lpstr>Основни характеристики на приложния софтуер (1)</vt:lpstr>
      <vt:lpstr>Основни характеристики на приложния софтуер (2)</vt:lpstr>
      <vt:lpstr>Основни характеристики на приложния софтуер (3)</vt:lpstr>
      <vt:lpstr>Процес на инсталация на приложен софтуер</vt:lpstr>
      <vt:lpstr>Конфигуриране на приложен софтуер</vt:lpstr>
      <vt:lpstr>Поддръжка и актуализации на приложен софтуер</vt:lpstr>
      <vt:lpstr>Пример</vt:lpstr>
      <vt:lpstr>Изтегляне</vt:lpstr>
      <vt:lpstr>Инсталиране</vt:lpstr>
      <vt:lpstr>Първо стартиране</vt:lpstr>
      <vt:lpstr>Регистрация на нов потребител (1)</vt:lpstr>
      <vt:lpstr>Регистрация на нов потребител (2)</vt:lpstr>
      <vt:lpstr>Персонализиране (1)</vt:lpstr>
      <vt:lpstr>Персонализиране (2)</vt:lpstr>
      <vt:lpstr>Допълнителни настройки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 софтуер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290</cp:revision>
  <dcterms:created xsi:type="dcterms:W3CDTF">2018-05-23T13:08:44Z</dcterms:created>
  <dcterms:modified xsi:type="dcterms:W3CDTF">2025-09-04T07:13:54Z</dcterms:modified>
  <cp:category/>
</cp:coreProperties>
</file>